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525" r:id="rId2"/>
    <p:sldId id="336" r:id="rId3"/>
    <p:sldId id="485" r:id="rId4"/>
    <p:sldId id="486" r:id="rId5"/>
    <p:sldId id="524" r:id="rId6"/>
    <p:sldId id="528" r:id="rId7"/>
    <p:sldId id="529" r:id="rId8"/>
    <p:sldId id="449" r:id="rId9"/>
    <p:sldId id="483" r:id="rId10"/>
    <p:sldId id="484" r:id="rId11"/>
    <p:sldId id="526" r:id="rId12"/>
    <p:sldId id="461" r:id="rId13"/>
    <p:sldId id="549" r:id="rId14"/>
    <p:sldId id="467" r:id="rId15"/>
    <p:sldId id="468" r:id="rId16"/>
    <p:sldId id="469" r:id="rId17"/>
    <p:sldId id="451" r:id="rId18"/>
    <p:sldId id="463" r:id="rId19"/>
    <p:sldId id="464" r:id="rId20"/>
    <p:sldId id="442" r:id="rId21"/>
    <p:sldId id="448" r:id="rId22"/>
    <p:sldId id="478" r:id="rId23"/>
    <p:sldId id="477" r:id="rId24"/>
    <p:sldId id="479" r:id="rId25"/>
    <p:sldId id="474" r:id="rId26"/>
    <p:sldId id="480" r:id="rId27"/>
    <p:sldId id="516" r:id="rId28"/>
    <p:sldId id="465" r:id="rId29"/>
    <p:sldId id="568" r:id="rId30"/>
    <p:sldId id="569" r:id="rId31"/>
    <p:sldId id="556" r:id="rId32"/>
    <p:sldId id="518" r:id="rId33"/>
    <p:sldId id="521" r:id="rId34"/>
    <p:sldId id="520" r:id="rId35"/>
    <p:sldId id="522" r:id="rId36"/>
    <p:sldId id="530" r:id="rId37"/>
    <p:sldId id="523" r:id="rId38"/>
    <p:sldId id="531" r:id="rId39"/>
    <p:sldId id="532" r:id="rId40"/>
    <p:sldId id="533" r:id="rId41"/>
    <p:sldId id="534" r:id="rId42"/>
    <p:sldId id="535" r:id="rId43"/>
    <p:sldId id="536" r:id="rId44"/>
    <p:sldId id="537" r:id="rId45"/>
    <p:sldId id="538" r:id="rId46"/>
    <p:sldId id="539" r:id="rId47"/>
    <p:sldId id="54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48" r:id="rId56"/>
    <p:sldId id="557" r:id="rId57"/>
    <p:sldId id="558" r:id="rId58"/>
    <p:sldId id="559" r:id="rId59"/>
    <p:sldId id="579" r:id="rId60"/>
    <p:sldId id="561" r:id="rId61"/>
    <p:sldId id="562" r:id="rId62"/>
    <p:sldId id="560" r:id="rId63"/>
    <p:sldId id="563" r:id="rId64"/>
    <p:sldId id="564" r:id="rId65"/>
    <p:sldId id="565" r:id="rId66"/>
    <p:sldId id="566" r:id="rId67"/>
    <p:sldId id="567" r:id="rId68"/>
    <p:sldId id="572" r:id="rId69"/>
    <p:sldId id="573" r:id="rId70"/>
    <p:sldId id="574" r:id="rId71"/>
    <p:sldId id="575" r:id="rId72"/>
    <p:sldId id="576" r:id="rId73"/>
    <p:sldId id="577" r:id="rId74"/>
    <p:sldId id="578" r:id="rId75"/>
    <p:sldId id="570" r:id="rId76"/>
    <p:sldId id="571" r:id="rId77"/>
    <p:sldId id="555" r:id="rId78"/>
    <p:sldId id="488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BEBEB"/>
    <a:srgbClr val="FFFFFF"/>
    <a:srgbClr val="0027FF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8"/>
    <p:restoredTop sz="94712"/>
  </p:normalViewPr>
  <p:slideViewPr>
    <p:cSldViewPr snapToGrid="0" snapToObjects="1">
      <p:cViewPr varScale="1">
        <p:scale>
          <a:sx n="115" d="100"/>
          <a:sy n="115" d="100"/>
        </p:scale>
        <p:origin x="21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98640A2-BCB0-EE4A-B049-73DDF6975BA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3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9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0F95F2-1CC3-AB44-94A6-8D4AF20D5F38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7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DDD7FA3-371E-7F4F-91D0-A0734004905B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30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DDD7FA3-371E-7F4F-91D0-A0734004905B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744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2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15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0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16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02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3763229-22A8-9C4A-AB47-65D86C427034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7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9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9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9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9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5" Type="http://schemas.openxmlformats.org/officeDocument/2006/relationships/image" Target="../media/image12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9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Review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08326">
            <a:off x="1833359" y="1384921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5571">
            <a:off x="5049033" y="175122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 a living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278459" y="2029522"/>
            <a:ext cx="971582" cy="579863"/>
          </a:xfrm>
          <a:custGeom>
            <a:avLst/>
            <a:gdLst>
              <a:gd name="connsiteX0" fmla="*/ 0 w 971582"/>
              <a:gd name="connsiteY0" fmla="*/ 0 h 579863"/>
              <a:gd name="connsiteX1" fmla="*/ 11151 w 971582"/>
              <a:gd name="connsiteY1" fmla="*/ 44605 h 579863"/>
              <a:gd name="connsiteX2" fmla="*/ 55756 w 971582"/>
              <a:gd name="connsiteY2" fmla="*/ 100361 h 579863"/>
              <a:gd name="connsiteX3" fmla="*/ 89209 w 971582"/>
              <a:gd name="connsiteY3" fmla="*/ 122663 h 579863"/>
              <a:gd name="connsiteX4" fmla="*/ 144965 w 971582"/>
              <a:gd name="connsiteY4" fmla="*/ 156117 h 579863"/>
              <a:gd name="connsiteX5" fmla="*/ 234175 w 971582"/>
              <a:gd name="connsiteY5" fmla="*/ 200722 h 579863"/>
              <a:gd name="connsiteX6" fmla="*/ 312234 w 971582"/>
              <a:gd name="connsiteY6" fmla="*/ 223024 h 579863"/>
              <a:gd name="connsiteX7" fmla="*/ 401443 w 971582"/>
              <a:gd name="connsiteY7" fmla="*/ 234176 h 579863"/>
              <a:gd name="connsiteX8" fmla="*/ 468351 w 971582"/>
              <a:gd name="connsiteY8" fmla="*/ 245327 h 579863"/>
              <a:gd name="connsiteX9" fmla="*/ 568712 w 971582"/>
              <a:gd name="connsiteY9" fmla="*/ 267629 h 579863"/>
              <a:gd name="connsiteX10" fmla="*/ 635619 w 971582"/>
              <a:gd name="connsiteY10" fmla="*/ 289932 h 579863"/>
              <a:gd name="connsiteX11" fmla="*/ 669073 w 971582"/>
              <a:gd name="connsiteY11" fmla="*/ 301083 h 579863"/>
              <a:gd name="connsiteX12" fmla="*/ 702526 w 971582"/>
              <a:gd name="connsiteY12" fmla="*/ 312234 h 579863"/>
              <a:gd name="connsiteX13" fmla="*/ 758282 w 971582"/>
              <a:gd name="connsiteY13" fmla="*/ 356839 h 579863"/>
              <a:gd name="connsiteX14" fmla="*/ 780585 w 971582"/>
              <a:gd name="connsiteY14" fmla="*/ 379141 h 579863"/>
              <a:gd name="connsiteX15" fmla="*/ 814039 w 971582"/>
              <a:gd name="connsiteY15" fmla="*/ 390293 h 579863"/>
              <a:gd name="connsiteX16" fmla="*/ 836341 w 971582"/>
              <a:gd name="connsiteY16" fmla="*/ 423746 h 579863"/>
              <a:gd name="connsiteX17" fmla="*/ 858643 w 971582"/>
              <a:gd name="connsiteY17" fmla="*/ 446049 h 579863"/>
              <a:gd name="connsiteX18" fmla="*/ 869795 w 971582"/>
              <a:gd name="connsiteY18" fmla="*/ 479502 h 579863"/>
              <a:gd name="connsiteX19" fmla="*/ 914400 w 971582"/>
              <a:gd name="connsiteY19" fmla="*/ 524107 h 579863"/>
              <a:gd name="connsiteX20" fmla="*/ 936702 w 971582"/>
              <a:gd name="connsiteY20" fmla="*/ 546410 h 579863"/>
              <a:gd name="connsiteX21" fmla="*/ 947853 w 971582"/>
              <a:gd name="connsiteY21" fmla="*/ 512956 h 579863"/>
              <a:gd name="connsiteX22" fmla="*/ 970156 w 971582"/>
              <a:gd name="connsiteY22" fmla="*/ 479502 h 579863"/>
              <a:gd name="connsiteX23" fmla="*/ 914400 w 971582"/>
              <a:gd name="connsiteY23" fmla="*/ 579863 h 579863"/>
              <a:gd name="connsiteX24" fmla="*/ 847492 w 971582"/>
              <a:gd name="connsiteY24" fmla="*/ 557561 h 579863"/>
              <a:gd name="connsiteX25" fmla="*/ 769434 w 971582"/>
              <a:gd name="connsiteY25" fmla="*/ 512956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1582" h="579863">
                <a:moveTo>
                  <a:pt x="0" y="0"/>
                </a:moveTo>
                <a:cubicBezTo>
                  <a:pt x="3717" y="14868"/>
                  <a:pt x="5114" y="30518"/>
                  <a:pt x="11151" y="44605"/>
                </a:cubicBezTo>
                <a:cubicBezTo>
                  <a:pt x="18711" y="62245"/>
                  <a:pt x="40117" y="87850"/>
                  <a:pt x="55756" y="100361"/>
                </a:cubicBezTo>
                <a:cubicBezTo>
                  <a:pt x="66221" y="108733"/>
                  <a:pt x="78744" y="114291"/>
                  <a:pt x="89209" y="122663"/>
                </a:cubicBezTo>
                <a:cubicBezTo>
                  <a:pt x="132944" y="157651"/>
                  <a:pt x="86870" y="136752"/>
                  <a:pt x="144965" y="156117"/>
                </a:cubicBezTo>
                <a:cubicBezTo>
                  <a:pt x="183891" y="195042"/>
                  <a:pt x="157295" y="175095"/>
                  <a:pt x="234175" y="200722"/>
                </a:cubicBezTo>
                <a:cubicBezTo>
                  <a:pt x="260689" y="209560"/>
                  <a:pt x="284231" y="218357"/>
                  <a:pt x="312234" y="223024"/>
                </a:cubicBezTo>
                <a:cubicBezTo>
                  <a:pt x="341794" y="227951"/>
                  <a:pt x="371776" y="229938"/>
                  <a:pt x="401443" y="234176"/>
                </a:cubicBezTo>
                <a:cubicBezTo>
                  <a:pt x="423826" y="237374"/>
                  <a:pt x="446048" y="241610"/>
                  <a:pt x="468351" y="245327"/>
                </a:cubicBezTo>
                <a:cubicBezTo>
                  <a:pt x="564068" y="277233"/>
                  <a:pt x="411699" y="228376"/>
                  <a:pt x="568712" y="267629"/>
                </a:cubicBezTo>
                <a:cubicBezTo>
                  <a:pt x="591519" y="273331"/>
                  <a:pt x="613317" y="282498"/>
                  <a:pt x="635619" y="289932"/>
                </a:cubicBezTo>
                <a:lnTo>
                  <a:pt x="669073" y="301083"/>
                </a:lnTo>
                <a:lnTo>
                  <a:pt x="702526" y="312234"/>
                </a:lnTo>
                <a:cubicBezTo>
                  <a:pt x="756373" y="366081"/>
                  <a:pt x="687952" y="300576"/>
                  <a:pt x="758282" y="356839"/>
                </a:cubicBezTo>
                <a:cubicBezTo>
                  <a:pt x="766492" y="363407"/>
                  <a:pt x="771570" y="373732"/>
                  <a:pt x="780585" y="379141"/>
                </a:cubicBezTo>
                <a:cubicBezTo>
                  <a:pt x="790665" y="385189"/>
                  <a:pt x="802888" y="386576"/>
                  <a:pt x="814039" y="390293"/>
                </a:cubicBezTo>
                <a:cubicBezTo>
                  <a:pt x="821473" y="401444"/>
                  <a:pt x="827969" y="413281"/>
                  <a:pt x="836341" y="423746"/>
                </a:cubicBezTo>
                <a:cubicBezTo>
                  <a:pt x="842909" y="431956"/>
                  <a:pt x="853234" y="437034"/>
                  <a:pt x="858643" y="446049"/>
                </a:cubicBezTo>
                <a:cubicBezTo>
                  <a:pt x="864691" y="456128"/>
                  <a:pt x="862963" y="469937"/>
                  <a:pt x="869795" y="479502"/>
                </a:cubicBezTo>
                <a:cubicBezTo>
                  <a:pt x="882017" y="496612"/>
                  <a:pt x="899532" y="509239"/>
                  <a:pt x="914400" y="524107"/>
                </a:cubicBezTo>
                <a:lnTo>
                  <a:pt x="936702" y="546410"/>
                </a:lnTo>
                <a:cubicBezTo>
                  <a:pt x="940419" y="535259"/>
                  <a:pt x="942596" y="523470"/>
                  <a:pt x="947853" y="512956"/>
                </a:cubicBezTo>
                <a:cubicBezTo>
                  <a:pt x="953847" y="500969"/>
                  <a:pt x="977590" y="468351"/>
                  <a:pt x="970156" y="479502"/>
                </a:cubicBezTo>
                <a:cubicBezTo>
                  <a:pt x="919031" y="556190"/>
                  <a:pt x="934027" y="520981"/>
                  <a:pt x="914400" y="579863"/>
                </a:cubicBezTo>
                <a:cubicBezTo>
                  <a:pt x="892097" y="572429"/>
                  <a:pt x="867053" y="570602"/>
                  <a:pt x="847492" y="557561"/>
                </a:cubicBezTo>
                <a:cubicBezTo>
                  <a:pt x="777492" y="510894"/>
                  <a:pt x="807389" y="512956"/>
                  <a:pt x="769434" y="5129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06176" y="2341756"/>
            <a:ext cx="936702" cy="758283"/>
          </a:xfrm>
          <a:custGeom>
            <a:avLst/>
            <a:gdLst>
              <a:gd name="connsiteX0" fmla="*/ 936702 w 936702"/>
              <a:gd name="connsiteY0" fmla="*/ 0 h 758283"/>
              <a:gd name="connsiteX1" fmla="*/ 892097 w 936702"/>
              <a:gd name="connsiteY1" fmla="*/ 33454 h 758283"/>
              <a:gd name="connsiteX2" fmla="*/ 858644 w 936702"/>
              <a:gd name="connsiteY2" fmla="*/ 44605 h 758283"/>
              <a:gd name="connsiteX3" fmla="*/ 702526 w 936702"/>
              <a:gd name="connsiteY3" fmla="*/ 156117 h 758283"/>
              <a:gd name="connsiteX4" fmla="*/ 613317 w 936702"/>
              <a:gd name="connsiteY4" fmla="*/ 245327 h 758283"/>
              <a:gd name="connsiteX5" fmla="*/ 579863 w 936702"/>
              <a:gd name="connsiteY5" fmla="*/ 289932 h 758283"/>
              <a:gd name="connsiteX6" fmla="*/ 546409 w 936702"/>
              <a:gd name="connsiteY6" fmla="*/ 345688 h 758283"/>
              <a:gd name="connsiteX7" fmla="*/ 479502 w 936702"/>
              <a:gd name="connsiteY7" fmla="*/ 390293 h 758283"/>
              <a:gd name="connsiteX8" fmla="*/ 446048 w 936702"/>
              <a:gd name="connsiteY8" fmla="*/ 412595 h 758283"/>
              <a:gd name="connsiteX9" fmla="*/ 390292 w 936702"/>
              <a:gd name="connsiteY9" fmla="*/ 457200 h 758283"/>
              <a:gd name="connsiteX10" fmla="*/ 356839 w 936702"/>
              <a:gd name="connsiteY10" fmla="*/ 468351 h 758283"/>
              <a:gd name="connsiteX11" fmla="*/ 301083 w 936702"/>
              <a:gd name="connsiteY11" fmla="*/ 512956 h 758283"/>
              <a:gd name="connsiteX12" fmla="*/ 245326 w 936702"/>
              <a:gd name="connsiteY12" fmla="*/ 568712 h 758283"/>
              <a:gd name="connsiteX13" fmla="*/ 223024 w 936702"/>
              <a:gd name="connsiteY13" fmla="*/ 591015 h 758283"/>
              <a:gd name="connsiteX14" fmla="*/ 189570 w 936702"/>
              <a:gd name="connsiteY14" fmla="*/ 613317 h 758283"/>
              <a:gd name="connsiteX15" fmla="*/ 167268 w 936702"/>
              <a:gd name="connsiteY15" fmla="*/ 635620 h 758283"/>
              <a:gd name="connsiteX16" fmla="*/ 100361 w 936702"/>
              <a:gd name="connsiteY16" fmla="*/ 657922 h 758283"/>
              <a:gd name="connsiteX17" fmla="*/ 78058 w 936702"/>
              <a:gd name="connsiteY17" fmla="*/ 680224 h 758283"/>
              <a:gd name="connsiteX18" fmla="*/ 0 w 936702"/>
              <a:gd name="connsiteY18" fmla="*/ 680224 h 758283"/>
              <a:gd name="connsiteX19" fmla="*/ 44604 w 936702"/>
              <a:gd name="connsiteY19" fmla="*/ 579864 h 758283"/>
              <a:gd name="connsiteX20" fmla="*/ 55756 w 936702"/>
              <a:gd name="connsiteY20" fmla="*/ 546410 h 758283"/>
              <a:gd name="connsiteX21" fmla="*/ 33453 w 936702"/>
              <a:gd name="connsiteY21" fmla="*/ 646771 h 758283"/>
              <a:gd name="connsiteX22" fmla="*/ 11151 w 936702"/>
              <a:gd name="connsiteY22" fmla="*/ 680224 h 758283"/>
              <a:gd name="connsiteX23" fmla="*/ 44604 w 936702"/>
              <a:gd name="connsiteY23" fmla="*/ 702527 h 758283"/>
              <a:gd name="connsiteX24" fmla="*/ 111512 w 936702"/>
              <a:gd name="connsiteY24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6702" h="758283">
                <a:moveTo>
                  <a:pt x="936702" y="0"/>
                </a:moveTo>
                <a:cubicBezTo>
                  <a:pt x="921834" y="11151"/>
                  <a:pt x="908234" y="24233"/>
                  <a:pt x="892097" y="33454"/>
                </a:cubicBezTo>
                <a:cubicBezTo>
                  <a:pt x="881892" y="39286"/>
                  <a:pt x="868512" y="38220"/>
                  <a:pt x="858644" y="44605"/>
                </a:cubicBezTo>
                <a:cubicBezTo>
                  <a:pt x="804952" y="79346"/>
                  <a:pt x="747746" y="110896"/>
                  <a:pt x="702526" y="156117"/>
                </a:cubicBezTo>
                <a:cubicBezTo>
                  <a:pt x="672790" y="185854"/>
                  <a:pt x="638549" y="211684"/>
                  <a:pt x="613317" y="245327"/>
                </a:cubicBezTo>
                <a:cubicBezTo>
                  <a:pt x="602166" y="260195"/>
                  <a:pt x="590172" y="274468"/>
                  <a:pt x="579863" y="289932"/>
                </a:cubicBezTo>
                <a:cubicBezTo>
                  <a:pt x="567840" y="307966"/>
                  <a:pt x="561735" y="330362"/>
                  <a:pt x="546409" y="345688"/>
                </a:cubicBezTo>
                <a:cubicBezTo>
                  <a:pt x="527456" y="364641"/>
                  <a:pt x="501804" y="375425"/>
                  <a:pt x="479502" y="390293"/>
                </a:cubicBezTo>
                <a:cubicBezTo>
                  <a:pt x="468351" y="397727"/>
                  <a:pt x="455525" y="403118"/>
                  <a:pt x="446048" y="412595"/>
                </a:cubicBezTo>
                <a:cubicBezTo>
                  <a:pt x="425303" y="433341"/>
                  <a:pt x="418429" y="443132"/>
                  <a:pt x="390292" y="457200"/>
                </a:cubicBezTo>
                <a:cubicBezTo>
                  <a:pt x="379779" y="462457"/>
                  <a:pt x="367990" y="464634"/>
                  <a:pt x="356839" y="468351"/>
                </a:cubicBezTo>
                <a:cubicBezTo>
                  <a:pt x="269888" y="555302"/>
                  <a:pt x="413611" y="414495"/>
                  <a:pt x="301083" y="512956"/>
                </a:cubicBezTo>
                <a:cubicBezTo>
                  <a:pt x="281302" y="530264"/>
                  <a:pt x="263912" y="550126"/>
                  <a:pt x="245326" y="568712"/>
                </a:cubicBezTo>
                <a:cubicBezTo>
                  <a:pt x="237892" y="576146"/>
                  <a:pt x="231772" y="585183"/>
                  <a:pt x="223024" y="591015"/>
                </a:cubicBezTo>
                <a:cubicBezTo>
                  <a:pt x="211873" y="598449"/>
                  <a:pt x="200035" y="604945"/>
                  <a:pt x="189570" y="613317"/>
                </a:cubicBezTo>
                <a:cubicBezTo>
                  <a:pt x="181360" y="619885"/>
                  <a:pt x="176672" y="630918"/>
                  <a:pt x="167268" y="635620"/>
                </a:cubicBezTo>
                <a:cubicBezTo>
                  <a:pt x="146241" y="646133"/>
                  <a:pt x="100361" y="657922"/>
                  <a:pt x="100361" y="657922"/>
                </a:cubicBezTo>
                <a:cubicBezTo>
                  <a:pt x="92927" y="665356"/>
                  <a:pt x="87073" y="674815"/>
                  <a:pt x="78058" y="680224"/>
                </a:cubicBezTo>
                <a:cubicBezTo>
                  <a:pt x="45120" y="699987"/>
                  <a:pt x="36379" y="689320"/>
                  <a:pt x="0" y="680224"/>
                </a:cubicBezTo>
                <a:cubicBezTo>
                  <a:pt x="57533" y="507621"/>
                  <a:pt x="-8407" y="685884"/>
                  <a:pt x="44604" y="579864"/>
                </a:cubicBezTo>
                <a:cubicBezTo>
                  <a:pt x="49861" y="569350"/>
                  <a:pt x="55756" y="534655"/>
                  <a:pt x="55756" y="546410"/>
                </a:cubicBezTo>
                <a:cubicBezTo>
                  <a:pt x="55756" y="563538"/>
                  <a:pt x="44951" y="623774"/>
                  <a:pt x="33453" y="646771"/>
                </a:cubicBezTo>
                <a:cubicBezTo>
                  <a:pt x="27460" y="658758"/>
                  <a:pt x="18585" y="669073"/>
                  <a:pt x="11151" y="680224"/>
                </a:cubicBezTo>
                <a:cubicBezTo>
                  <a:pt x="22302" y="687658"/>
                  <a:pt x="34429" y="693805"/>
                  <a:pt x="44604" y="702527"/>
                </a:cubicBezTo>
                <a:cubicBezTo>
                  <a:pt x="115275" y="763103"/>
                  <a:pt x="62421" y="733739"/>
                  <a:pt x="111512" y="75828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0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End Review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Know how to use graphics variables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For / While / If in Java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 smtClean="0"/>
              <a:t> is a variable type that stores a rectangle.</a:t>
            </a:r>
            <a:endParaRPr lang="en-US" sz="2400" b="0" dirty="0"/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</a:t>
              </a:r>
              <a:r>
                <a:rPr lang="en-US" sz="2400" b="0" dirty="0" smtClean="0"/>
                <a:t>displays a blue square</a:t>
              </a:r>
              <a:endParaRPr lang="en-US" sz="2400" b="0" dirty="0"/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(200, 200)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rect.setFilled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rect.setColor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Color.BLUE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, 50, 50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76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getHeight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getWidth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1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49" y="624938"/>
            <a:ext cx="7928517" cy="5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 err="1">
                <a:latin typeface="Courier New" charset="0"/>
              </a:rPr>
              <a:t>GOval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 err="1" smtClean="0">
                <a:latin typeface="Courier New" charset="0"/>
              </a:rPr>
              <a:t>GLine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2631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(350,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96790" y="3958682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267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Class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09" y="4055458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56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0" grpId="0"/>
      <p:bldP spid="6" grpId="0"/>
      <p:bldP spid="2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12596" y="2100456"/>
            <a:ext cx="8229600" cy="2667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33400" y="2057400"/>
            <a:ext cx="80772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1800" b="1" dirty="0">
                <a:latin typeface="Courier New" charset="0"/>
              </a:rPr>
              <a:t>public class </a:t>
            </a:r>
            <a:r>
              <a:rPr lang="en-US" altLang="en-US" sz="1800" b="1" dirty="0" err="1">
                <a:latin typeface="Courier New" charset="0"/>
              </a:rPr>
              <a:t>HelloProgram</a:t>
            </a:r>
            <a:r>
              <a:rPr lang="en-US" altLang="en-US" sz="1800" b="1" dirty="0">
                <a:latin typeface="Courier New" charset="0"/>
              </a:rPr>
              <a:t> extends </a:t>
            </a:r>
            <a:r>
              <a:rPr lang="en-US" altLang="en-US" sz="1800" b="1" dirty="0" err="1">
                <a:latin typeface="Courier New" charset="0"/>
              </a:rPr>
              <a:t>GraphicsProgram</a:t>
            </a:r>
            <a:r>
              <a:rPr lang="en-US" altLang="en-US" sz="1800" b="1" dirty="0">
                <a:latin typeface="Courier New" charset="0"/>
              </a:rPr>
              <a:t> {</a:t>
            </a:r>
          </a:p>
          <a:p>
            <a:r>
              <a:rPr lang="en-US" altLang="en-US" sz="1800" b="1" dirty="0">
                <a:latin typeface="Courier New" charset="0"/>
              </a:rPr>
              <a:t>   public void run()</a:t>
            </a:r>
            <a:r>
              <a:rPr lang="en-US" altLang="en-US" sz="12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{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 label = new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("hello,</a:t>
            </a:r>
            <a:r>
              <a:rPr lang="en-US" altLang="en-US" sz="14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world</a:t>
            </a:r>
            <a:r>
              <a:rPr lang="en-US" altLang="en-US" sz="1800" b="1" dirty="0" smtClean="0">
                <a:latin typeface="Courier New" charset="0"/>
              </a:rPr>
              <a:t>");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label.setFont</a:t>
            </a:r>
            <a:r>
              <a:rPr lang="en-US" altLang="en-US" sz="1800" b="1" dirty="0">
                <a:latin typeface="Courier New" charset="0"/>
              </a:rPr>
              <a:t>("SansSerif-36");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label.setColor</a:t>
            </a:r>
            <a:r>
              <a:rPr lang="en-US" altLang="en-US" sz="1800" b="1" dirty="0">
                <a:latin typeface="Courier New" charset="0"/>
              </a:rPr>
              <a:t>(</a:t>
            </a:r>
            <a:r>
              <a:rPr lang="en-US" altLang="en-US" sz="1800" b="1" dirty="0" err="1">
                <a:latin typeface="Courier New" charset="0"/>
              </a:rPr>
              <a:t>Color.RED</a:t>
            </a:r>
            <a:r>
              <a:rPr lang="en-US" altLang="en-US" sz="1800" b="1" dirty="0">
                <a:latin typeface="Courier New" charset="0"/>
              </a:rPr>
              <a:t>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smtClean="0">
                <a:latin typeface="Courier New" charset="0"/>
              </a:rPr>
              <a:t>add(label, 100, 75);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}</a:t>
            </a:r>
          </a:p>
          <a:p>
            <a:r>
              <a:rPr lang="en-US" altLang="en-US" sz="1800" b="1" dirty="0">
                <a:latin typeface="Courier New" charset="0"/>
              </a:rPr>
              <a:t>}</a:t>
            </a: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2311400" y="4897089"/>
            <a:ext cx="4521200" cy="1606550"/>
            <a:chOff x="1424" y="3072"/>
            <a:chExt cx="2848" cy="1012"/>
          </a:xfrm>
        </p:grpSpPr>
        <p:pic>
          <p:nvPicPr>
            <p:cNvPr id="6177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8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solidFill>
                    <a:schemeClr val="bg2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048584" name="Text Box 8"/>
          <p:cNvSpPr txBox="1">
            <a:spLocks noChangeArrowheads="1"/>
          </p:cNvSpPr>
          <p:nvPr/>
        </p:nvSpPr>
        <p:spPr bwMode="auto">
          <a:xfrm>
            <a:off x="2971800" y="5284439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solidFill>
                  <a:srgbClr val="CC0000"/>
                </a:solidFill>
                <a:latin typeface="Helvetica" charset="0"/>
              </a:rPr>
              <a:t>hello, world</a:t>
            </a:r>
            <a:endParaRPr lang="en-US" altLang="en-US" sz="3200">
              <a:solidFill>
                <a:srgbClr val="CC0000"/>
              </a:solidFill>
              <a:latin typeface="Charcoal CY" charset="0"/>
            </a:endParaRPr>
          </a:p>
        </p:txBody>
      </p:sp>
      <p:sp>
        <p:nvSpPr>
          <p:cNvPr id="1048585" name="Rectangle 9"/>
          <p:cNvSpPr>
            <a:spLocks noChangeArrowheads="1"/>
          </p:cNvSpPr>
          <p:nvPr/>
        </p:nvSpPr>
        <p:spPr bwMode="auto">
          <a:xfrm>
            <a:off x="1371600" y="2705100"/>
            <a:ext cx="5865541" cy="2952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6" name="Rectangle 10"/>
          <p:cNvSpPr>
            <a:spLocks noChangeArrowheads="1"/>
          </p:cNvSpPr>
          <p:nvPr/>
        </p:nvSpPr>
        <p:spPr bwMode="auto">
          <a:xfrm>
            <a:off x="1371600" y="2970213"/>
            <a:ext cx="4252913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7" name="Rectangle 11"/>
          <p:cNvSpPr>
            <a:spLocks noChangeArrowheads="1"/>
          </p:cNvSpPr>
          <p:nvPr/>
        </p:nvSpPr>
        <p:spPr bwMode="auto">
          <a:xfrm>
            <a:off x="1371600" y="3259138"/>
            <a:ext cx="4114800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8" name="Rectangle 12"/>
          <p:cNvSpPr>
            <a:spLocks noChangeArrowheads="1"/>
          </p:cNvSpPr>
          <p:nvPr/>
        </p:nvSpPr>
        <p:spPr bwMode="auto">
          <a:xfrm>
            <a:off x="1371599" y="3535363"/>
            <a:ext cx="2877015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grpSp>
        <p:nvGrpSpPr>
          <p:cNvPr id="6155" name="Group 13"/>
          <p:cNvGrpSpPr>
            <a:grpSpLocks/>
          </p:cNvGrpSpPr>
          <p:nvPr/>
        </p:nvGrpSpPr>
        <p:grpSpPr bwMode="auto">
          <a:xfrm>
            <a:off x="5943600" y="3810000"/>
            <a:ext cx="2370138" cy="787400"/>
            <a:chOff x="4560" y="2400"/>
            <a:chExt cx="720" cy="496"/>
          </a:xfrm>
        </p:grpSpPr>
        <p:sp>
          <p:nvSpPr>
            <p:cNvPr id="6175" name="Text Box 14"/>
            <p:cNvSpPr txBox="1">
              <a:spLocks noChangeArrowheads="1"/>
            </p:cNvSpPr>
            <p:nvPr/>
          </p:nvSpPr>
          <p:spPr bwMode="auto">
            <a:xfrm>
              <a:off x="4560" y="2400"/>
              <a:ext cx="6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1800" b="1">
                  <a:latin typeface="Courier New" charset="0"/>
                </a:rPr>
                <a:t>label</a:t>
              </a:r>
              <a:endParaRPr lang="en-US" altLang="en-US" sz="2000" b="1">
                <a:latin typeface="Courier" charset="0"/>
              </a:endParaRPr>
            </a:p>
          </p:txBody>
        </p:sp>
        <p:sp>
          <p:nvSpPr>
            <p:cNvPr id="6176" name="Rectangle 15"/>
            <p:cNvSpPr>
              <a:spLocks noChangeArrowheads="1"/>
            </p:cNvSpPr>
            <p:nvPr/>
          </p:nvSpPr>
          <p:spPr bwMode="auto">
            <a:xfrm>
              <a:off x="4600" y="2608"/>
              <a:ext cx="68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48592" name="Text Box 16"/>
          <p:cNvSpPr txBox="1">
            <a:spLocks noChangeArrowheads="1"/>
          </p:cNvSpPr>
          <p:nvPr/>
        </p:nvSpPr>
        <p:spPr bwMode="auto">
          <a:xfrm>
            <a:off x="6102350" y="4248150"/>
            <a:ext cx="2211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000">
                <a:latin typeface="Helvetica" charset="0"/>
              </a:rPr>
              <a:t>hello, world</a:t>
            </a:r>
            <a:endParaRPr lang="en-US" altLang="en-US" sz="1000">
              <a:latin typeface="Charcoal CY" charset="0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075363" y="4102100"/>
            <a:ext cx="2370137" cy="579438"/>
            <a:chOff x="4592" y="3379"/>
            <a:chExt cx="720" cy="365"/>
          </a:xfrm>
        </p:grpSpPr>
        <p:sp>
          <p:nvSpPr>
            <p:cNvPr id="6173" name="Rectangle 18"/>
            <p:cNvSpPr>
              <a:spLocks noChangeArrowheads="1"/>
            </p:cNvSpPr>
            <p:nvPr/>
          </p:nvSpPr>
          <p:spPr bwMode="auto">
            <a:xfrm>
              <a:off x="4608" y="3411"/>
              <a:ext cx="657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4" name="Text Box 19"/>
            <p:cNvSpPr txBox="1">
              <a:spLocks noChangeArrowheads="1"/>
            </p:cNvSpPr>
            <p:nvPr/>
          </p:nvSpPr>
          <p:spPr bwMode="auto">
            <a:xfrm>
              <a:off x="4592" y="3379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>
                  <a:latin typeface="Helvetica" charset="0"/>
                </a:rPr>
                <a:t>hello, world</a:t>
              </a:r>
              <a:endParaRPr lang="en-US" altLang="en-US" sz="3200">
                <a:latin typeface="Charcoal CY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062196" y="4089400"/>
            <a:ext cx="2370137" cy="579438"/>
            <a:chOff x="4596" y="3803"/>
            <a:chExt cx="720" cy="365"/>
          </a:xfrm>
        </p:grpSpPr>
        <p:sp>
          <p:nvSpPr>
            <p:cNvPr id="6171" name="Rectangle 21"/>
            <p:cNvSpPr>
              <a:spLocks noChangeArrowheads="1"/>
            </p:cNvSpPr>
            <p:nvPr/>
          </p:nvSpPr>
          <p:spPr bwMode="auto">
            <a:xfrm>
              <a:off x="4608" y="3855"/>
              <a:ext cx="664" cy="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2" name="Text Box 22"/>
            <p:cNvSpPr txBox="1">
              <a:spLocks noChangeArrowheads="1"/>
            </p:cNvSpPr>
            <p:nvPr/>
          </p:nvSpPr>
          <p:spPr bwMode="auto">
            <a:xfrm>
              <a:off x="4596" y="3803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 dirty="0">
                  <a:solidFill>
                    <a:srgbClr val="CC0000"/>
                  </a:solidFill>
                  <a:latin typeface="Helvetica" charset="0"/>
                </a:rPr>
                <a:t>hello, world</a:t>
              </a:r>
              <a:endParaRPr lang="en-US" altLang="en-US" sz="3200" dirty="0">
                <a:solidFill>
                  <a:srgbClr val="CC0000"/>
                </a:solidFill>
                <a:latin typeface="Charcoal CY" charset="0"/>
              </a:endParaRPr>
            </a:p>
          </p:txBody>
        </p:sp>
      </p:grpSp>
      <p:sp>
        <p:nvSpPr>
          <p:cNvPr id="6159" name="Text Box 23"/>
          <p:cNvSpPr txBox="1">
            <a:spLocks noChangeArrowheads="1"/>
          </p:cNvSpPr>
          <p:nvPr/>
        </p:nvSpPr>
        <p:spPr bwMode="auto">
          <a:xfrm>
            <a:off x="457200" y="1143000"/>
            <a:ext cx="82296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altLang="en-US"/>
              <a:t>The following program illustrates sending a message to an object.  Note that the label doesn’t appear until it is added to the canvas. </a:t>
            </a:r>
          </a:p>
        </p:txBody>
      </p:sp>
      <p:sp>
        <p:nvSpPr>
          <p:cNvPr id="6160" name="Text Box 2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7848600" y="6400800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i="1">
                <a:solidFill>
                  <a:schemeClr val="bg2"/>
                </a:solidFill>
              </a:rPr>
              <a:t>skip simulation</a:t>
            </a:r>
          </a:p>
        </p:txBody>
      </p:sp>
      <p:sp>
        <p:nvSpPr>
          <p:cNvPr id="6162" name="Text Box 3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solidFill>
                  <a:schemeClr val="bg2"/>
                </a:solidFill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Trace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2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/>
      <p:bldP spid="1048585" grpId="0" animBg="1"/>
      <p:bldP spid="1048586" grpId="0" animBg="1"/>
      <p:bldP spid="1048587" grpId="0" animBg="1"/>
      <p:bldP spid="1048588" grpId="0" animBg="1"/>
      <p:bldP spid="104859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Graphic courtesy of Eric Roberts</a:t>
            </a:r>
          </a:p>
        </p:txBody>
      </p:sp>
      <p:grpSp>
        <p:nvGrpSpPr>
          <p:cNvPr id="7172" name="Group 21"/>
          <p:cNvGrpSpPr>
            <a:grpSpLocks/>
          </p:cNvGrpSpPr>
          <p:nvPr/>
        </p:nvGrpSpPr>
        <p:grpSpPr bwMode="auto">
          <a:xfrm>
            <a:off x="2776461" y="2956971"/>
            <a:ext cx="4521200" cy="1606550"/>
            <a:chOff x="1424" y="3072"/>
            <a:chExt cx="2848" cy="1012"/>
          </a:xfrm>
        </p:grpSpPr>
        <p:pic>
          <p:nvPicPr>
            <p:cNvPr id="7179" name="Picture 22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Text Box 23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173" name="Text Box 24"/>
          <p:cNvSpPr txBox="1">
            <a:spLocks noChangeArrowheads="1"/>
          </p:cNvSpPr>
          <p:nvPr/>
        </p:nvSpPr>
        <p:spPr bwMode="auto">
          <a:xfrm>
            <a:off x="3487661" y="3344321"/>
            <a:ext cx="2438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latin typeface="Helvetica" charset="0"/>
              </a:rPr>
              <a:t>hello, world</a:t>
            </a:r>
            <a:endParaRPr lang="en-US" altLang="en-US" sz="3200">
              <a:latin typeface="Charcoal CY" charset="0"/>
            </a:endParaRPr>
          </a:p>
        </p:txBody>
      </p:sp>
      <p:sp>
        <p:nvSpPr>
          <p:cNvPr id="7174" name="Text Box 25"/>
          <p:cNvSpPr txBox="1">
            <a:spLocks noChangeArrowheads="1"/>
          </p:cNvSpPr>
          <p:nvPr/>
        </p:nvSpPr>
        <p:spPr bwMode="auto">
          <a:xfrm>
            <a:off x="1195311" y="3501483"/>
            <a:ext cx="179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(100, 75)</a:t>
            </a:r>
          </a:p>
        </p:txBody>
      </p:sp>
      <p:sp>
        <p:nvSpPr>
          <p:cNvPr id="7175" name="Line 26"/>
          <p:cNvSpPr>
            <a:spLocks noChangeShapeType="1"/>
          </p:cNvSpPr>
          <p:nvPr/>
        </p:nvSpPr>
        <p:spPr bwMode="auto">
          <a:xfrm>
            <a:off x="2652636" y="3779296"/>
            <a:ext cx="95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Text Box 27"/>
          <p:cNvSpPr txBox="1">
            <a:spLocks noChangeArrowheads="1"/>
          </p:cNvSpPr>
          <p:nvPr/>
        </p:nvSpPr>
        <p:spPr bwMode="auto">
          <a:xfrm>
            <a:off x="1357236" y="2887121"/>
            <a:ext cx="1362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(0, 0)</a:t>
            </a:r>
          </a:p>
        </p:txBody>
      </p:sp>
      <p:sp>
        <p:nvSpPr>
          <p:cNvPr id="7177" name="Line 28"/>
          <p:cNvSpPr>
            <a:spLocks noChangeShapeType="1"/>
          </p:cNvSpPr>
          <p:nvPr/>
        </p:nvSpPr>
        <p:spPr bwMode="auto">
          <a:xfrm>
            <a:off x="2385936" y="3172871"/>
            <a:ext cx="407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29"/>
          <p:cNvSpPr txBox="1">
            <a:spLocks noChangeArrowheads="1"/>
          </p:cNvSpPr>
          <p:nvPr/>
        </p:nvSpPr>
        <p:spPr bwMode="auto">
          <a:xfrm>
            <a:off x="739775" y="1030790"/>
            <a:ext cx="7802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 err="1" smtClean="0">
                <a:latin typeface="Courier New" charset="0"/>
              </a:rPr>
              <a:t>GLabel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coordinates are baseline of first character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Label Location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94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2" name="Group 25"/>
          <p:cNvGrpSpPr>
            <a:grpSpLocks/>
          </p:cNvGrpSpPr>
          <p:nvPr/>
        </p:nvGrpSpPr>
        <p:grpSpPr bwMode="auto">
          <a:xfrm>
            <a:off x="457200" y="3149097"/>
            <a:ext cx="8229600" cy="2389187"/>
            <a:chOff x="288" y="2651"/>
            <a:chExt cx="5184" cy="1505"/>
          </a:xfrm>
        </p:grpSpPr>
        <p:sp>
          <p:nvSpPr>
            <p:cNvPr id="39" name="Text Box 17"/>
            <p:cNvSpPr txBox="1">
              <a:spLocks noChangeArrowheads="1"/>
            </p:cNvSpPr>
            <p:nvPr/>
          </p:nvSpPr>
          <p:spPr bwMode="auto">
            <a:xfrm>
              <a:off x="288" y="2651"/>
              <a:ext cx="518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dirty="0"/>
                <a:t>The standard color names are defined in the </a:t>
              </a:r>
              <a:r>
                <a:rPr lang="en-US" altLang="en-US" sz="2200" b="1" dirty="0" err="1">
                  <a:latin typeface="Courier New" charset="0"/>
                </a:rPr>
                <a:t>java.awt</a:t>
              </a:r>
              <a:r>
                <a:rPr lang="en-US" altLang="en-US" dirty="0"/>
                <a:t> package:  </a:t>
              </a:r>
            </a:p>
          </p:txBody>
        </p:sp>
        <p:sp>
          <p:nvSpPr>
            <p:cNvPr id="40" name="Text Box 18"/>
            <p:cNvSpPr txBox="1">
              <a:spLocks noChangeArrowheads="1"/>
            </p:cNvSpPr>
            <p:nvPr/>
          </p:nvSpPr>
          <p:spPr bwMode="auto">
            <a:xfrm>
              <a:off x="288" y="3012"/>
              <a:ext cx="2016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Color.BLACK</a:t>
              </a:r>
            </a:p>
            <a:p>
              <a:r>
                <a:rPr lang="en-US" altLang="en-US" sz="2200" b="1">
                  <a:latin typeface="Courier New" charset="0"/>
                </a:rPr>
                <a:t>Color.DARK_GRAY</a:t>
              </a:r>
            </a:p>
            <a:p>
              <a:r>
                <a:rPr lang="en-US" altLang="en-US" sz="2200" b="1">
                  <a:latin typeface="Courier New" charset="0"/>
                </a:rPr>
                <a:t>Color.GRAY</a:t>
              </a:r>
            </a:p>
            <a:p>
              <a:r>
                <a:rPr lang="en-US" altLang="en-US" sz="2200" b="1">
                  <a:latin typeface="Courier New" charset="0"/>
                </a:rPr>
                <a:t>Color.LIGHT_GRAY</a:t>
              </a:r>
            </a:p>
            <a:p>
              <a:r>
                <a:rPr lang="en-US" altLang="en-US" sz="2200" b="1">
                  <a:latin typeface="Courier New" charset="0"/>
                </a:rPr>
                <a:t>Color.WHITE</a:t>
              </a:r>
              <a:r>
                <a:rPr lang="en-US" altLang="en-US"/>
                <a:t> </a:t>
              </a:r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2256" y="3012"/>
              <a:ext cx="1568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Color.RED</a:t>
              </a:r>
            </a:p>
            <a:p>
              <a:r>
                <a:rPr lang="en-US" altLang="en-US" sz="2200" b="1">
                  <a:latin typeface="Courier New" charset="0"/>
                </a:rPr>
                <a:t>Color.YELLOW</a:t>
              </a:r>
            </a:p>
            <a:p>
              <a:r>
                <a:rPr lang="en-US" altLang="en-US" sz="2200" b="1">
                  <a:latin typeface="Courier New" charset="0"/>
                </a:rPr>
                <a:t>Color.GREEN</a:t>
              </a:r>
            </a:p>
            <a:p>
              <a:r>
                <a:rPr lang="en-US" altLang="en-US" sz="2200" b="1">
                  <a:latin typeface="Courier New" charset="0"/>
                </a:rPr>
                <a:t>Color.CYAN</a:t>
              </a:r>
              <a:endParaRPr lang="en-US" altLang="en-US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auto">
            <a:xfrm>
              <a:off x="3856" y="3012"/>
              <a:ext cx="1616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 dirty="0" err="1">
                  <a:latin typeface="Courier New" charset="0"/>
                </a:rPr>
                <a:t>Color.BLUE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Color.MAGENTA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Color.ORANGE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Color.PINK</a:t>
              </a:r>
              <a:endParaRPr lang="en-US" altLang="en-US" sz="2200" b="1" dirty="0">
                <a:latin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6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77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8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57200" y="980960"/>
            <a:ext cx="8366125" cy="1177925"/>
            <a:chOff x="288" y="1503"/>
            <a:chExt cx="5184" cy="657"/>
          </a:xfrm>
        </p:grpSpPr>
        <p:sp>
          <p:nvSpPr>
            <p:cNvPr id="9227" name="Text Box 9"/>
            <p:cNvSpPr txBox="1">
              <a:spLocks noChangeArrowheads="1"/>
            </p:cNvSpPr>
            <p:nvPr/>
          </p:nvSpPr>
          <p:spPr bwMode="auto">
            <a:xfrm>
              <a:off x="288" y="1503"/>
              <a:ext cx="518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/>
                <a:t>Methods specific to the </a:t>
              </a:r>
              <a:r>
                <a:rPr lang="en-US" altLang="en-US" sz="2800" b="1">
                  <a:latin typeface="Courier New" charset="0"/>
                </a:rPr>
                <a:t>GLabel</a:t>
              </a:r>
              <a:r>
                <a:rPr lang="en-US" altLang="en-US" sz="2800"/>
                <a:t> class  </a:t>
              </a:r>
            </a:p>
          </p:txBody>
        </p:sp>
        <p:grpSp>
          <p:nvGrpSpPr>
            <p:cNvPr id="9228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9229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algn="ctr"/>
                <a:endParaRPr lang="en-US" altLang="en-US" sz="1800" b="1">
                  <a:latin typeface="Courier New" charset="0"/>
                </a:endParaRPr>
              </a:p>
            </p:txBody>
          </p:sp>
          <p:sp>
            <p:nvSpPr>
              <p:cNvPr id="9230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i="1"/>
                  <a:t>label</a:t>
                </a:r>
                <a:r>
                  <a:rPr lang="en-US" altLang="en-US" b="1">
                    <a:latin typeface="Courier New" charset="0"/>
                  </a:rPr>
                  <a:t>.setFont(</a:t>
                </a:r>
                <a:r>
                  <a:rPr lang="en-US" altLang="en-US" sz="500" b="1">
                    <a:latin typeface="Courier New" charset="0"/>
                  </a:rPr>
                  <a:t> </a:t>
                </a:r>
                <a:r>
                  <a:rPr lang="en-US" altLang="en-US" i="1"/>
                  <a:t>font</a:t>
                </a:r>
                <a:r>
                  <a:rPr lang="en-US" altLang="en-US" b="1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9231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Sets the font used to display the label as specified by the font string.</a:t>
                </a:r>
              </a:p>
            </p:txBody>
          </p:sp>
        </p:grp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38150" y="3829167"/>
            <a:ext cx="8248650" cy="2535237"/>
            <a:chOff x="276" y="2391"/>
            <a:chExt cx="5196" cy="1597"/>
          </a:xfrm>
        </p:grpSpPr>
        <p:sp>
          <p:nvSpPr>
            <p:cNvPr id="9223" name="Text Box 15"/>
            <p:cNvSpPr txBox="1">
              <a:spLocks noChangeArrowheads="1"/>
            </p:cNvSpPr>
            <p:nvPr/>
          </p:nvSpPr>
          <p:spPr bwMode="auto">
            <a:xfrm>
              <a:off x="276" y="2391"/>
              <a:ext cx="518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 dirty="0"/>
                <a:t>The font is typically specified as a string in the form  </a:t>
              </a:r>
            </a:p>
          </p:txBody>
        </p:sp>
        <p:sp>
          <p:nvSpPr>
            <p:cNvPr id="9224" name="Rectangle 16"/>
            <p:cNvSpPr>
              <a:spLocks noChangeArrowheads="1"/>
            </p:cNvSpPr>
            <p:nvPr/>
          </p:nvSpPr>
          <p:spPr bwMode="auto">
            <a:xfrm>
              <a:off x="1900" y="2708"/>
              <a:ext cx="2269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5" name="Text Box 17"/>
            <p:cNvSpPr txBox="1">
              <a:spLocks noChangeArrowheads="1"/>
            </p:cNvSpPr>
            <p:nvPr/>
          </p:nvSpPr>
          <p:spPr bwMode="auto">
            <a:xfrm>
              <a:off x="2016" y="2812"/>
              <a:ext cx="19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latin typeface="Courier New" charset="0"/>
                </a:rPr>
                <a:t>"</a:t>
              </a:r>
              <a:r>
                <a:rPr lang="en-US" altLang="en-US" i="1"/>
                <a:t>family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style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size</a:t>
              </a:r>
              <a:r>
                <a:rPr lang="en-US" altLang="en-US" b="1">
                  <a:latin typeface="Courier New" charset="0"/>
                </a:rPr>
                <a:t>"</a:t>
              </a:r>
              <a:endParaRPr lang="en-US" altLang="en-US" sz="2600" b="1">
                <a:latin typeface="Courier New" charset="0"/>
              </a:endParaRPr>
            </a:p>
          </p:txBody>
        </p:sp>
        <p:sp>
          <p:nvSpPr>
            <p:cNvPr id="9226" name="Text Box 18"/>
            <p:cNvSpPr txBox="1">
              <a:spLocks noChangeArrowheads="1"/>
            </p:cNvSpPr>
            <p:nvPr/>
          </p:nvSpPr>
          <p:spPr bwMode="auto">
            <a:xfrm>
              <a:off x="288" y="3204"/>
              <a:ext cx="518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family</a:t>
              </a:r>
              <a:r>
                <a:rPr lang="en-US" altLang="en-US" sz="2800"/>
                <a:t> is the name of a font family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style</a:t>
              </a:r>
              <a:r>
                <a:rPr lang="en-US" altLang="en-US" sz="2800"/>
                <a:t> is either </a:t>
              </a:r>
              <a:r>
                <a:rPr lang="en-US" altLang="en-US" sz="2600" b="1">
                  <a:latin typeface="Courier New" charset="0"/>
                </a:rPr>
                <a:t>PLAIN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BOLD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ITALIC</a:t>
              </a:r>
              <a:r>
                <a:rPr lang="en-US" altLang="en-US" sz="2800"/>
                <a:t>, or </a:t>
              </a:r>
              <a:r>
                <a:rPr lang="en-US" altLang="en-US" sz="2600" b="1">
                  <a:latin typeface="Courier New" charset="0"/>
                </a:rPr>
                <a:t>BOLDITALIC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size</a:t>
              </a:r>
              <a:r>
                <a:rPr lang="en-US" altLang="en-US" sz="2800"/>
                <a:t> is an integer indicating the point size </a:t>
              </a:r>
            </a:p>
          </p:txBody>
        </p:sp>
      </p:grpSp>
      <p:sp>
        <p:nvSpPr>
          <p:cNvPr id="9222" name="Text Box 20"/>
          <p:cNvSpPr txBox="1">
            <a:spLocks noChangeArrowheads="1"/>
          </p:cNvSpPr>
          <p:nvPr/>
        </p:nvSpPr>
        <p:spPr bwMode="auto">
          <a:xfrm>
            <a:off x="0" y="6666416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53483" y="2165818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608411" y="2151475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label</a:t>
            </a:r>
            <a:r>
              <a:rPr lang="en-US" altLang="en-US" b="1" dirty="0" err="1" smtClean="0">
                <a:latin typeface="Courier New" charset="0"/>
              </a:rPr>
              <a:t>.getAscent</a:t>
            </a:r>
            <a:r>
              <a:rPr lang="en-US" altLang="en-US" b="1" dirty="0" smtClean="0">
                <a:latin typeface="Courier New" charset="0"/>
              </a:rPr>
              <a:t>(</a:t>
            </a:r>
            <a:r>
              <a:rPr lang="en-US" altLang="en-US" sz="500" b="1" dirty="0" smtClean="0">
                <a:latin typeface="Courier New" charset="0"/>
              </a:rPr>
              <a:t> </a:t>
            </a:r>
            <a:r>
              <a:rPr lang="en-US" altLang="en-US" b="1" dirty="0" smtClean="0">
                <a:latin typeface="Courier New" charset="0"/>
              </a:rPr>
              <a:t>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918268" y="2483159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label above its baseline.</a:t>
            </a:r>
            <a:endParaRPr lang="en-US" altLang="en-US" sz="2000" dirty="0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460917" y="290923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615845" y="289488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label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</a:t>
            </a:r>
            <a:r>
              <a:rPr lang="en-US" altLang="en-US" sz="500" b="1" dirty="0" smtClean="0">
                <a:latin typeface="Courier New" charset="0"/>
              </a:rPr>
              <a:t> </a:t>
            </a:r>
            <a:r>
              <a:rPr lang="en-US" altLang="en-US" b="1" dirty="0" smtClean="0">
                <a:latin typeface="Courier New" charset="0"/>
              </a:rPr>
              <a:t>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925702" y="322657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</a:t>
            </a:r>
            <a:r>
              <a:rPr lang="en-US" altLang="en-US" sz="2000" dirty="0" smtClean="0"/>
              <a:t>width of </a:t>
            </a:r>
            <a:r>
              <a:rPr lang="en-US" altLang="en-US" sz="2000" dirty="0" smtClean="0"/>
              <a:t>the </a:t>
            </a:r>
            <a:r>
              <a:rPr lang="en-US" altLang="en-US" sz="2000" dirty="0" smtClean="0"/>
              <a:t>label.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17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57200" y="2704481"/>
            <a:ext cx="8234363" cy="690563"/>
            <a:chOff x="288" y="952"/>
            <a:chExt cx="5187" cy="435"/>
          </a:xfrm>
        </p:grpSpPr>
        <p:sp>
          <p:nvSpPr>
            <p:cNvPr id="10263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4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5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whose upper left corner is at (</a:t>
              </a:r>
              <a:r>
                <a:rPr lang="en-US" altLang="en-US" sz="2000" i="1" dirty="0"/>
                <a:t>x</a:t>
              </a:r>
              <a:r>
                <a:rPr lang="en-US" altLang="en-US" sz="2000" dirty="0"/>
                <a:t>, </a:t>
              </a:r>
              <a:r>
                <a:rPr lang="en-US" altLang="en-US" sz="2000" i="1" dirty="0"/>
                <a:t>y</a:t>
              </a:r>
              <a:r>
                <a:rPr lang="en-US" altLang="en-US" sz="2000" dirty="0"/>
                <a:t>) of the specified size. 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457200" y="3364880"/>
            <a:ext cx="8153400" cy="690563"/>
            <a:chOff x="288" y="1368"/>
            <a:chExt cx="5136" cy="435"/>
          </a:xfrm>
        </p:grpSpPr>
        <p:sp>
          <p:nvSpPr>
            <p:cNvPr id="10259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0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GOval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1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57200" y="4415574"/>
            <a:ext cx="8153400" cy="690563"/>
            <a:chOff x="288" y="1784"/>
            <a:chExt cx="5136" cy="435"/>
          </a:xfrm>
        </p:grpSpPr>
        <p:sp>
          <p:nvSpPr>
            <p:cNvPr id="10250" name="Rectangle 23"/>
            <p:cNvSpPr>
              <a:spLocks noChangeArrowheads="1"/>
            </p:cNvSpPr>
            <p:nvPr/>
          </p:nvSpPr>
          <p:spPr bwMode="auto">
            <a:xfrm>
              <a:off x="288" y="179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51" name="Text Box 24"/>
            <p:cNvSpPr txBox="1">
              <a:spLocks noChangeArrowheads="1"/>
            </p:cNvSpPr>
            <p:nvPr/>
          </p:nvSpPr>
          <p:spPr bwMode="auto">
            <a:xfrm>
              <a:off x="384" y="1784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GLabel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text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10252" name="Text Box 25"/>
            <p:cNvSpPr txBox="1">
              <a:spLocks noChangeArrowheads="1"/>
            </p:cNvSpPr>
            <p:nvPr/>
          </p:nvSpPr>
          <p:spPr bwMode="auto">
            <a:xfrm>
              <a:off x="528" y="1969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</a:t>
              </a:r>
              <a:r>
                <a:rPr lang="en-US" altLang="en-US" sz="2000" dirty="0" smtClean="0"/>
                <a:t>label with the given text.</a:t>
              </a:r>
              <a:endParaRPr lang="en-US" altLang="en-US" sz="2000" dirty="0"/>
            </a:p>
          </p:txBody>
        </p:sp>
      </p:grpSp>
      <p:sp>
        <p:nvSpPr>
          <p:cNvPr id="10249" name="Text Box 27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64634" y="1050384"/>
            <a:ext cx="8234363" cy="690563"/>
            <a:chOff x="288" y="952"/>
            <a:chExt cx="5187" cy="435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 smtClean="0"/>
                <a:t>width</a:t>
              </a:r>
              <a:r>
                <a:rPr lang="en-US" altLang="en-US" b="1" dirty="0" smtClean="0">
                  <a:latin typeface="Courier New" charset="0"/>
                </a:rPr>
                <a:t>,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</a:t>
              </a:r>
              <a:r>
                <a:rPr lang="en-US" altLang="en-US" sz="2000" dirty="0" smtClean="0"/>
                <a:t>with dimensions width and height. </a:t>
              </a:r>
              <a:endParaRPr lang="en-US" altLang="en-US" sz="2000" dirty="0"/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464634" y="1710783"/>
            <a:ext cx="8153400" cy="690563"/>
            <a:chOff x="288" y="1368"/>
            <a:chExt cx="5136" cy="435"/>
          </a:xfrm>
        </p:grpSpPr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GOval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Construction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0"/>
          <p:cNvGrpSpPr>
            <a:grpSpLocks/>
          </p:cNvGrpSpPr>
          <p:nvPr/>
        </p:nvGrpSpPr>
        <p:grpSpPr bwMode="auto">
          <a:xfrm>
            <a:off x="453482" y="5404315"/>
            <a:ext cx="8153400" cy="690563"/>
            <a:chOff x="288" y="1784"/>
            <a:chExt cx="5136" cy="435"/>
          </a:xfrm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88" y="179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384" y="1784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GLine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x1, y1, x2, y2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6" name="Text Box 25"/>
            <p:cNvSpPr txBox="1">
              <a:spLocks noChangeArrowheads="1"/>
            </p:cNvSpPr>
            <p:nvPr/>
          </p:nvSpPr>
          <p:spPr bwMode="auto">
            <a:xfrm>
              <a:off x="528" y="1969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</a:t>
              </a:r>
              <a:r>
                <a:rPr lang="en-US" altLang="en-US" sz="2000" dirty="0" smtClean="0"/>
                <a:t>line with the given start and end points.</a:t>
              </a:r>
              <a:endParaRPr lang="en-US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479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Text Box 27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64634" y="1574491"/>
            <a:ext cx="8234363" cy="690563"/>
            <a:chOff x="288" y="952"/>
            <a:chExt cx="5187" cy="435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 smtClean="0">
                  <a:latin typeface="Courier New" charset="0"/>
                </a:rPr>
                <a:t>add(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object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Adds an object to the canvas. Location is not specified. </a:t>
              </a:r>
              <a:endParaRPr lang="en-US" altLang="en-US" sz="2000" dirty="0"/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Methods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7" name="Group 28"/>
          <p:cNvGrpSpPr>
            <a:grpSpLocks/>
          </p:cNvGrpSpPr>
          <p:nvPr/>
        </p:nvGrpSpPr>
        <p:grpSpPr bwMode="auto">
          <a:xfrm>
            <a:off x="472068" y="2228696"/>
            <a:ext cx="8234363" cy="690563"/>
            <a:chOff x="288" y="952"/>
            <a:chExt cx="5187" cy="435"/>
          </a:xfrm>
        </p:grpSpPr>
        <p:sp>
          <p:nvSpPr>
            <p:cNvPr id="38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9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 smtClean="0">
                  <a:latin typeface="Courier New" charset="0"/>
                </a:rPr>
                <a:t>add(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object, x, y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Adds an object to the canvas at a specific location. </a:t>
              </a:r>
              <a:endParaRPr lang="en-US" altLang="en-US" sz="2000" dirty="0"/>
            </a:p>
          </p:txBody>
        </p:sp>
      </p:grpSp>
      <p:grpSp>
        <p:nvGrpSpPr>
          <p:cNvPr id="41" name="Group 28"/>
          <p:cNvGrpSpPr>
            <a:grpSpLocks/>
          </p:cNvGrpSpPr>
          <p:nvPr/>
        </p:nvGrpSpPr>
        <p:grpSpPr bwMode="auto">
          <a:xfrm>
            <a:off x="449766" y="3421877"/>
            <a:ext cx="8234363" cy="690563"/>
            <a:chOff x="288" y="952"/>
            <a:chExt cx="5187" cy="435"/>
          </a:xfrm>
        </p:grpSpPr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 err="1" smtClean="0">
                  <a:latin typeface="Courier New" charset="0"/>
                </a:rPr>
                <a:t>getWidth</a:t>
              </a:r>
              <a:r>
                <a:rPr lang="en-US" altLang="en-US" b="1" dirty="0" smtClean="0">
                  <a:latin typeface="Courier New" charset="0"/>
                </a:rPr>
                <a:t>()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Returns the width of the screen. </a:t>
              </a:r>
              <a:endParaRPr lang="en-US" altLang="en-US" sz="2000" dirty="0"/>
            </a:p>
          </p:txBody>
        </p:sp>
      </p:grpSp>
      <p:grpSp>
        <p:nvGrpSpPr>
          <p:cNvPr id="45" name="Group 28"/>
          <p:cNvGrpSpPr>
            <a:grpSpLocks/>
          </p:cNvGrpSpPr>
          <p:nvPr/>
        </p:nvGrpSpPr>
        <p:grpSpPr bwMode="auto">
          <a:xfrm>
            <a:off x="457200" y="4076082"/>
            <a:ext cx="8234363" cy="690563"/>
            <a:chOff x="288" y="952"/>
            <a:chExt cx="5187" cy="435"/>
          </a:xfrm>
        </p:grpSpPr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47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 err="1" smtClean="0">
                  <a:latin typeface="Courier New" charset="0"/>
                </a:rPr>
                <a:t>getHeight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object, x, y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48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Returns the height of the screen. </a:t>
              </a:r>
              <a:endParaRPr lang="en-US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1157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6" y="731783"/>
            <a:ext cx="8474927" cy="61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62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Properties </a:t>
            </a:r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of Variables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233" y="2233809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3684" y="4664575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332" y="250864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68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238" y="3715882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81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While Loop </a:t>
            </a:r>
            <a:r>
              <a:rPr lang="en-US" sz="4600" dirty="0" smtClean="0">
                <a:latin typeface="Calibri"/>
                <a:cs typeface="Calibri"/>
              </a:rPr>
              <a:t>in </a:t>
            </a:r>
            <a:r>
              <a:rPr lang="en-US" sz="4600" dirty="0" err="1" smtClean="0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())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())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While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hile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94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smtClean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 smtClean="0">
                <a:solidFill>
                  <a:schemeClr val="tx1"/>
                </a:solidFill>
              </a:rPr>
              <a:t>boolean</a:t>
            </a:r>
            <a:r>
              <a:rPr lang="en-US" sz="2400" dirty="0" smtClean="0">
                <a:solidFill>
                  <a:schemeClr val="tx1"/>
                </a:solidFill>
              </a:rPr>
              <a:t>” which is either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or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29320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16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 smtClean="0">
                <a:solidFill>
                  <a:srgbClr val="000000"/>
                </a:solidFill>
                <a:latin typeface="Monaco" charset="0"/>
              </a:rPr>
              <a:t>Math.</a:t>
            </a:r>
            <a:r>
              <a:rPr lang="en-US" sz="1600" b="1" i="1" dirty="0" err="1" smtClean="0">
                <a:solidFill>
                  <a:srgbClr val="000000"/>
                </a:solidFill>
                <a:latin typeface="Monaco" charset="0"/>
              </a:rPr>
              <a:t>log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i="1" dirty="0" smtClean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/</a:t>
            </a:r>
            <a:r>
              <a:rPr lang="en-US" sz="1600" b="1" i="1" dirty="0" smtClean="0">
                <a:solidFill>
                  <a:srgbClr val="0000C0"/>
                </a:solidFill>
                <a:latin typeface="Monaco" charset="0"/>
              </a:rPr>
              <a:t>LIVING_C14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) / </a:t>
            </a:r>
            <a:r>
              <a:rPr lang="en-US" sz="1600" b="1" i="1" dirty="0" err="1">
                <a:solidFill>
                  <a:srgbClr val="000000"/>
                </a:solidFill>
                <a:latin typeface="Monaco" charset="0"/>
              </a:rPr>
              <a:t>Math.log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(0.5) * </a:t>
            </a:r>
            <a:endParaRPr lang="en-US" sz="1600" b="1" i="1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1600" b="1" i="1" dirty="0" smtClean="0">
                <a:solidFill>
                  <a:srgbClr val="0000C0"/>
                </a:solidFill>
                <a:latin typeface="Monaco" charset="0"/>
              </a:rPr>
              <a:t>HALF_LIFE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Math.</a:t>
            </a:r>
            <a:r>
              <a:rPr lang="en-US" sz="1600" i="1" dirty="0" err="1">
                <a:solidFill>
                  <a:srgbClr val="000000"/>
                </a:solidFill>
                <a:latin typeface="Monaco" charset="0"/>
              </a:rPr>
              <a:t>round</a:t>
            </a:r>
            <a:r>
              <a:rPr lang="en-US" sz="1600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i="1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</a:t>
            </a:r>
            <a:r>
              <a:rPr lang="en-US" sz="1600" dirty="0" smtClean="0">
                <a:solidFill>
                  <a:srgbClr val="2A00FF"/>
                </a:solidFill>
                <a:latin typeface="Monaco" charset="0"/>
              </a:rPr>
              <a:t>."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8595" y="5999356"/>
            <a:ext cx="376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It calculates the age of a C14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29320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 smtClean="0">
                <a:solidFill>
                  <a:srgbClr val="000000"/>
                </a:solidFill>
                <a:latin typeface="Monaco" charset="0"/>
              </a:rPr>
              <a:t>Math.</a:t>
            </a:r>
            <a:r>
              <a:rPr lang="en-US" sz="1600" b="1" i="1" dirty="0" err="1" smtClean="0">
                <a:solidFill>
                  <a:srgbClr val="000000"/>
                </a:solidFill>
                <a:latin typeface="Monaco" charset="0"/>
              </a:rPr>
              <a:t>log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i="1" dirty="0" smtClean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/</a:t>
            </a:r>
            <a:r>
              <a:rPr lang="en-US" sz="1600" b="1" i="1" dirty="0" smtClean="0">
                <a:solidFill>
                  <a:srgbClr val="0000C0"/>
                </a:solidFill>
                <a:latin typeface="Monaco" charset="0"/>
              </a:rPr>
              <a:t>LIVING_C14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) / </a:t>
            </a:r>
            <a:r>
              <a:rPr lang="en-US" sz="1600" b="1" i="1" dirty="0" err="1">
                <a:solidFill>
                  <a:srgbClr val="000000"/>
                </a:solidFill>
                <a:latin typeface="Monaco" charset="0"/>
              </a:rPr>
              <a:t>Math.log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(0.5) * </a:t>
            </a:r>
            <a:endParaRPr lang="en-US" sz="1600" b="1" i="1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i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1600" b="1" i="1" dirty="0" smtClean="0">
                <a:solidFill>
                  <a:srgbClr val="0000C0"/>
                </a:solidFill>
                <a:latin typeface="Monaco" charset="0"/>
              </a:rPr>
              <a:t>HALF_LIFE</a:t>
            </a:r>
            <a:r>
              <a:rPr lang="en-US" sz="1600" b="1" i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Math.</a:t>
            </a:r>
            <a:r>
              <a:rPr lang="en-US" sz="1600" i="1" dirty="0" err="1">
                <a:solidFill>
                  <a:srgbClr val="000000"/>
                </a:solidFill>
                <a:latin typeface="Monaco" charset="0"/>
              </a:rPr>
              <a:t>round</a:t>
            </a:r>
            <a:r>
              <a:rPr lang="en-US" sz="1600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i="1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add an extra line between queries</a:t>
            </a:r>
          </a:p>
          <a:p>
            <a:r>
              <a:rPr lang="mr-IN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mr-IN" sz="16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sz="1600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39" y="5999356"/>
            <a:ext cx="482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It repeatedly calculates </a:t>
            </a:r>
            <a:r>
              <a:rPr lang="en-US" dirty="0" smtClean="0"/>
              <a:t>the age of a C14 sample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115122" y="1739590"/>
            <a:ext cx="992458" cy="691376"/>
          </a:xfrm>
          <a:custGeom>
            <a:avLst/>
            <a:gdLst>
              <a:gd name="connsiteX0" fmla="*/ 780585 w 992458"/>
              <a:gd name="connsiteY0" fmla="*/ 78059 h 691376"/>
              <a:gd name="connsiteX1" fmla="*/ 735980 w 992458"/>
              <a:gd name="connsiteY1" fmla="*/ 89210 h 691376"/>
              <a:gd name="connsiteX2" fmla="*/ 702527 w 992458"/>
              <a:gd name="connsiteY2" fmla="*/ 78059 h 691376"/>
              <a:gd name="connsiteX3" fmla="*/ 657922 w 992458"/>
              <a:gd name="connsiteY3" fmla="*/ 66908 h 691376"/>
              <a:gd name="connsiteX4" fmla="*/ 591015 w 992458"/>
              <a:gd name="connsiteY4" fmla="*/ 44605 h 691376"/>
              <a:gd name="connsiteX5" fmla="*/ 535258 w 992458"/>
              <a:gd name="connsiteY5" fmla="*/ 33454 h 691376"/>
              <a:gd name="connsiteX6" fmla="*/ 345688 w 992458"/>
              <a:gd name="connsiteY6" fmla="*/ 11151 h 691376"/>
              <a:gd name="connsiteX7" fmla="*/ 223024 w 992458"/>
              <a:gd name="connsiteY7" fmla="*/ 22303 h 691376"/>
              <a:gd name="connsiteX8" fmla="*/ 144966 w 992458"/>
              <a:gd name="connsiteY8" fmla="*/ 111512 h 691376"/>
              <a:gd name="connsiteX9" fmla="*/ 122663 w 992458"/>
              <a:gd name="connsiteY9" fmla="*/ 133815 h 691376"/>
              <a:gd name="connsiteX10" fmla="*/ 100361 w 992458"/>
              <a:gd name="connsiteY10" fmla="*/ 178420 h 691376"/>
              <a:gd name="connsiteX11" fmla="*/ 33454 w 992458"/>
              <a:gd name="connsiteY11" fmla="*/ 267630 h 691376"/>
              <a:gd name="connsiteX12" fmla="*/ 11151 w 992458"/>
              <a:gd name="connsiteY12" fmla="*/ 334537 h 691376"/>
              <a:gd name="connsiteX13" fmla="*/ 0 w 992458"/>
              <a:gd name="connsiteY13" fmla="*/ 367990 h 691376"/>
              <a:gd name="connsiteX14" fmla="*/ 11151 w 992458"/>
              <a:gd name="connsiteY14" fmla="*/ 434898 h 691376"/>
              <a:gd name="connsiteX15" fmla="*/ 78058 w 992458"/>
              <a:gd name="connsiteY15" fmla="*/ 479503 h 691376"/>
              <a:gd name="connsiteX16" fmla="*/ 111512 w 992458"/>
              <a:gd name="connsiteY16" fmla="*/ 501805 h 691376"/>
              <a:gd name="connsiteX17" fmla="*/ 133815 w 992458"/>
              <a:gd name="connsiteY17" fmla="*/ 524108 h 691376"/>
              <a:gd name="connsiteX18" fmla="*/ 223024 w 992458"/>
              <a:gd name="connsiteY18" fmla="*/ 557561 h 691376"/>
              <a:gd name="connsiteX19" fmla="*/ 289932 w 992458"/>
              <a:gd name="connsiteY19" fmla="*/ 591015 h 691376"/>
              <a:gd name="connsiteX20" fmla="*/ 367990 w 992458"/>
              <a:gd name="connsiteY20" fmla="*/ 624469 h 691376"/>
              <a:gd name="connsiteX21" fmla="*/ 401444 w 992458"/>
              <a:gd name="connsiteY21" fmla="*/ 646771 h 691376"/>
              <a:gd name="connsiteX22" fmla="*/ 512956 w 992458"/>
              <a:gd name="connsiteY22" fmla="*/ 680225 h 691376"/>
              <a:gd name="connsiteX23" fmla="*/ 546410 w 992458"/>
              <a:gd name="connsiteY23" fmla="*/ 691376 h 691376"/>
              <a:gd name="connsiteX24" fmla="*/ 724829 w 992458"/>
              <a:gd name="connsiteY24" fmla="*/ 680225 h 691376"/>
              <a:gd name="connsiteX25" fmla="*/ 791737 w 992458"/>
              <a:gd name="connsiteY25" fmla="*/ 635620 h 691376"/>
              <a:gd name="connsiteX26" fmla="*/ 825190 w 992458"/>
              <a:gd name="connsiteY26" fmla="*/ 613317 h 691376"/>
              <a:gd name="connsiteX27" fmla="*/ 869795 w 992458"/>
              <a:gd name="connsiteY27" fmla="*/ 546410 h 691376"/>
              <a:gd name="connsiteX28" fmla="*/ 892098 w 992458"/>
              <a:gd name="connsiteY28" fmla="*/ 524108 h 691376"/>
              <a:gd name="connsiteX29" fmla="*/ 936702 w 992458"/>
              <a:gd name="connsiteY29" fmla="*/ 457200 h 691376"/>
              <a:gd name="connsiteX30" fmla="*/ 959005 w 992458"/>
              <a:gd name="connsiteY30" fmla="*/ 423747 h 691376"/>
              <a:gd name="connsiteX31" fmla="*/ 970156 w 992458"/>
              <a:gd name="connsiteY31" fmla="*/ 390293 h 691376"/>
              <a:gd name="connsiteX32" fmla="*/ 992458 w 992458"/>
              <a:gd name="connsiteY32" fmla="*/ 289932 h 691376"/>
              <a:gd name="connsiteX33" fmla="*/ 936702 w 992458"/>
              <a:gd name="connsiteY33" fmla="*/ 55756 h 691376"/>
              <a:gd name="connsiteX34" fmla="*/ 903249 w 992458"/>
              <a:gd name="connsiteY34" fmla="*/ 22303 h 691376"/>
              <a:gd name="connsiteX35" fmla="*/ 836341 w 992458"/>
              <a:gd name="connsiteY35" fmla="*/ 0 h 691376"/>
              <a:gd name="connsiteX36" fmla="*/ 691376 w 992458"/>
              <a:gd name="connsiteY36" fmla="*/ 11151 h 691376"/>
              <a:gd name="connsiteX37" fmla="*/ 669073 w 992458"/>
              <a:gd name="connsiteY37" fmla="*/ 33454 h 691376"/>
              <a:gd name="connsiteX38" fmla="*/ 635619 w 992458"/>
              <a:gd name="connsiteY38" fmla="*/ 55756 h 69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92458" h="691376">
                <a:moveTo>
                  <a:pt x="780585" y="78059"/>
                </a:moveTo>
                <a:cubicBezTo>
                  <a:pt x="765717" y="81776"/>
                  <a:pt x="751306" y="89210"/>
                  <a:pt x="735980" y="89210"/>
                </a:cubicBezTo>
                <a:cubicBezTo>
                  <a:pt x="724226" y="89210"/>
                  <a:pt x="713829" y="81288"/>
                  <a:pt x="702527" y="78059"/>
                </a:cubicBezTo>
                <a:cubicBezTo>
                  <a:pt x="687791" y="73849"/>
                  <a:pt x="672602" y="71312"/>
                  <a:pt x="657922" y="66908"/>
                </a:cubicBezTo>
                <a:cubicBezTo>
                  <a:pt x="635405" y="60153"/>
                  <a:pt x="614067" y="49215"/>
                  <a:pt x="591015" y="44605"/>
                </a:cubicBezTo>
                <a:cubicBezTo>
                  <a:pt x="572429" y="40888"/>
                  <a:pt x="553991" y="36336"/>
                  <a:pt x="535258" y="33454"/>
                </a:cubicBezTo>
                <a:cubicBezTo>
                  <a:pt x="495426" y="27326"/>
                  <a:pt x="382859" y="15281"/>
                  <a:pt x="345688" y="11151"/>
                </a:cubicBezTo>
                <a:cubicBezTo>
                  <a:pt x="304800" y="14868"/>
                  <a:pt x="261466" y="7887"/>
                  <a:pt x="223024" y="22303"/>
                </a:cubicBezTo>
                <a:cubicBezTo>
                  <a:pt x="183719" y="37042"/>
                  <a:pt x="168627" y="81936"/>
                  <a:pt x="144966" y="111512"/>
                </a:cubicBezTo>
                <a:cubicBezTo>
                  <a:pt x="138398" y="119722"/>
                  <a:pt x="130097" y="126381"/>
                  <a:pt x="122663" y="133815"/>
                </a:cubicBezTo>
                <a:cubicBezTo>
                  <a:pt x="115229" y="148683"/>
                  <a:pt x="109582" y="164589"/>
                  <a:pt x="100361" y="178420"/>
                </a:cubicBezTo>
                <a:cubicBezTo>
                  <a:pt x="65132" y="231263"/>
                  <a:pt x="68522" y="162430"/>
                  <a:pt x="33454" y="267630"/>
                </a:cubicBezTo>
                <a:lnTo>
                  <a:pt x="11151" y="334537"/>
                </a:lnTo>
                <a:lnTo>
                  <a:pt x="0" y="367990"/>
                </a:lnTo>
                <a:cubicBezTo>
                  <a:pt x="3717" y="390293"/>
                  <a:pt x="-1815" y="416375"/>
                  <a:pt x="11151" y="434898"/>
                </a:cubicBezTo>
                <a:cubicBezTo>
                  <a:pt x="26522" y="456857"/>
                  <a:pt x="55756" y="464635"/>
                  <a:pt x="78058" y="479503"/>
                </a:cubicBezTo>
                <a:cubicBezTo>
                  <a:pt x="89209" y="486937"/>
                  <a:pt x="102035" y="492328"/>
                  <a:pt x="111512" y="501805"/>
                </a:cubicBezTo>
                <a:cubicBezTo>
                  <a:pt x="118946" y="509239"/>
                  <a:pt x="125067" y="518276"/>
                  <a:pt x="133815" y="524108"/>
                </a:cubicBezTo>
                <a:cubicBezTo>
                  <a:pt x="168802" y="547433"/>
                  <a:pt x="183797" y="547755"/>
                  <a:pt x="223024" y="557561"/>
                </a:cubicBezTo>
                <a:cubicBezTo>
                  <a:pt x="318894" y="621475"/>
                  <a:pt x="197599" y="544849"/>
                  <a:pt x="289932" y="591015"/>
                </a:cubicBezTo>
                <a:cubicBezTo>
                  <a:pt x="366945" y="629521"/>
                  <a:pt x="275152" y="601258"/>
                  <a:pt x="367990" y="624469"/>
                </a:cubicBezTo>
                <a:cubicBezTo>
                  <a:pt x="379141" y="631903"/>
                  <a:pt x="389197" y="641328"/>
                  <a:pt x="401444" y="646771"/>
                </a:cubicBezTo>
                <a:cubicBezTo>
                  <a:pt x="449135" y="667967"/>
                  <a:pt x="467550" y="667252"/>
                  <a:pt x="512956" y="680225"/>
                </a:cubicBezTo>
                <a:cubicBezTo>
                  <a:pt x="524258" y="683454"/>
                  <a:pt x="535259" y="687659"/>
                  <a:pt x="546410" y="691376"/>
                </a:cubicBezTo>
                <a:cubicBezTo>
                  <a:pt x="605883" y="687659"/>
                  <a:pt x="666722" y="693431"/>
                  <a:pt x="724829" y="680225"/>
                </a:cubicBezTo>
                <a:cubicBezTo>
                  <a:pt x="750967" y="674285"/>
                  <a:pt x="769434" y="650489"/>
                  <a:pt x="791737" y="635620"/>
                </a:cubicBezTo>
                <a:lnTo>
                  <a:pt x="825190" y="613317"/>
                </a:lnTo>
                <a:cubicBezTo>
                  <a:pt x="840058" y="591015"/>
                  <a:pt x="850841" y="565363"/>
                  <a:pt x="869795" y="546410"/>
                </a:cubicBezTo>
                <a:cubicBezTo>
                  <a:pt x="877229" y="538976"/>
                  <a:pt x="885790" y="532519"/>
                  <a:pt x="892098" y="524108"/>
                </a:cubicBezTo>
                <a:cubicBezTo>
                  <a:pt x="908180" y="502665"/>
                  <a:pt x="921834" y="479502"/>
                  <a:pt x="936702" y="457200"/>
                </a:cubicBezTo>
                <a:lnTo>
                  <a:pt x="959005" y="423747"/>
                </a:lnTo>
                <a:cubicBezTo>
                  <a:pt x="962722" y="412596"/>
                  <a:pt x="966927" y="401595"/>
                  <a:pt x="970156" y="390293"/>
                </a:cubicBezTo>
                <a:cubicBezTo>
                  <a:pt x="980655" y="353547"/>
                  <a:pt x="984793" y="328257"/>
                  <a:pt x="992458" y="289932"/>
                </a:cubicBezTo>
                <a:cubicBezTo>
                  <a:pt x="985153" y="180354"/>
                  <a:pt x="1009603" y="128657"/>
                  <a:pt x="936702" y="55756"/>
                </a:cubicBezTo>
                <a:cubicBezTo>
                  <a:pt x="925551" y="44605"/>
                  <a:pt x="917034" y="29962"/>
                  <a:pt x="903249" y="22303"/>
                </a:cubicBezTo>
                <a:cubicBezTo>
                  <a:pt x="882698" y="10886"/>
                  <a:pt x="836341" y="0"/>
                  <a:pt x="836341" y="0"/>
                </a:cubicBezTo>
                <a:cubicBezTo>
                  <a:pt x="788019" y="3717"/>
                  <a:pt x="738899" y="1646"/>
                  <a:pt x="691376" y="11151"/>
                </a:cubicBezTo>
                <a:cubicBezTo>
                  <a:pt x="681066" y="13213"/>
                  <a:pt x="678088" y="28045"/>
                  <a:pt x="669073" y="33454"/>
                </a:cubicBezTo>
                <a:cubicBezTo>
                  <a:pt x="632093" y="55642"/>
                  <a:pt x="635619" y="29732"/>
                  <a:pt x="635619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7941" y="1059365"/>
            <a:ext cx="3077737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Before repeating the body, check if this statement evaluates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 true</a:t>
            </a:r>
            <a:endParaRPr lang="en-US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Boolean Comparisons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456837" y="1344549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==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381509" y="1294253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Equals Test</a:t>
            </a:r>
            <a:endParaRPr lang="en-US" sz="4000" b="0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381509" y="1950747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Not equals</a:t>
            </a:r>
            <a:endParaRPr lang="en-US" sz="4000" b="0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339943" y="3279170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Less than</a:t>
            </a:r>
            <a:endParaRPr lang="en-US" sz="4000" b="0" dirty="0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2004" y="3935664"/>
            <a:ext cx="306157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than </a:t>
            </a:r>
            <a:r>
              <a:rPr lang="en-US" sz="4000" dirty="0"/>
              <a:t>e</a:t>
            </a:r>
            <a:r>
              <a:rPr lang="en-US" sz="4000" b="0" dirty="0" smtClean="0"/>
              <a:t>quals</a:t>
            </a:r>
            <a:endParaRPr lang="en-US" sz="4000" b="0" dirty="0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456837" y="200104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!=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66236" y="3985960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&lt;=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45688" y="3329466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5584841" y="3320058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Greater than</a:t>
            </a:r>
            <a:endParaRPr lang="en-US" sz="4000" b="0" dirty="0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5576901" y="3976552"/>
            <a:ext cx="36536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Greater than </a:t>
            </a:r>
            <a:r>
              <a:rPr lang="en-US" sz="4000" dirty="0"/>
              <a:t>e</a:t>
            </a:r>
            <a:r>
              <a:rPr lang="en-US" sz="4000" b="0" dirty="0" smtClean="0"/>
              <a:t>quals</a:t>
            </a:r>
            <a:endParaRPr lang="en-US" sz="4000" b="0" dirty="0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4611134" y="402684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  <a:r>
              <a:rPr lang="en-US" sz="4000" dirty="0" smtClean="0">
                <a:latin typeface="Courier New" charset="0"/>
              </a:rPr>
              <a:t>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4590586" y="3370354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  <a:endParaRPr lang="en-US" sz="40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2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1873" y="1059364"/>
            <a:ext cx="8731405" cy="5229924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63179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getHeight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 % 100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“Nick rocks socks”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 100 times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9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6" y="3213610"/>
            <a:ext cx="55310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4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27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Today is your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6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 can use the for loop variable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the first 100 even numbers?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NUM_NUMS;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Remainder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79342" y="1315842"/>
            <a:ext cx="5185317" cy="4282070"/>
            <a:chOff x="1951465" y="1103969"/>
            <a:chExt cx="5185317" cy="4282070"/>
          </a:xfrm>
        </p:grpSpPr>
        <p:sp>
          <p:nvSpPr>
            <p:cNvPr id="5" name="Rounded Rectangle 4"/>
            <p:cNvSpPr/>
            <p:nvPr/>
          </p:nvSpPr>
          <p:spPr>
            <a:xfrm>
              <a:off x="1951465" y="1103969"/>
              <a:ext cx="5185317" cy="4282070"/>
            </a:xfrm>
            <a:prstGeom prst="roundRect">
              <a:avLst>
                <a:gd name="adj" fmla="val 5341"/>
              </a:avLst>
            </a:prstGeom>
            <a:solidFill>
              <a:srgbClr val="FFF8EA"/>
            </a:solidFill>
            <a:ln w="12700">
              <a:solidFill>
                <a:srgbClr val="FFD5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8123" y="1506526"/>
              <a:ext cx="4572000" cy="34163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an example of the % operator</a:t>
              </a:r>
            </a:p>
            <a:p>
              <a:r>
                <a:rPr lang="en-US" dirty="0" err="1" smtClean="0">
                  <a:latin typeface="Monaco" charset="0"/>
                </a:rPr>
                <a:t>println</a:t>
              </a:r>
              <a:r>
                <a:rPr lang="en-US" dirty="0" smtClean="0">
                  <a:latin typeface="Monaco" charset="0"/>
                </a:rPr>
                <a:t>(17 % 4);</a:t>
              </a:r>
            </a:p>
            <a:p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reads a number from the user</a:t>
              </a:r>
            </a:p>
            <a:p>
              <a:r>
                <a:rPr lang="mr-IN" b="1" dirty="0" err="1" smtClean="0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 err="1" smtClean="0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mr-IN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= </a:t>
              </a:r>
              <a:r>
                <a:rPr lang="mr-IN" b="1" dirty="0" err="1">
                  <a:solidFill>
                    <a:srgbClr val="000000"/>
                  </a:solidFill>
                  <a:latin typeface="Monaco" charset="0"/>
                </a:rPr>
                <a:t>readInt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(</a:t>
              </a:r>
              <a:r>
                <a:rPr lang="mr-IN" b="1" dirty="0">
                  <a:solidFill>
                    <a:srgbClr val="2A00FF"/>
                  </a:solidFill>
                  <a:latin typeface="Monaco" charset="0"/>
                </a:rPr>
                <a:t>"?: "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);</a:t>
              </a:r>
            </a:p>
            <a:p>
              <a:endParaRPr lang="en-US" b="1" dirty="0" smtClean="0">
                <a:solidFill>
                  <a:srgbClr val="7F0055"/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stores the ones digit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b="1" dirty="0" err="1" smtClean="0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onesDigit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10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;</a:t>
              </a:r>
            </a:p>
            <a:p>
              <a:endParaRPr lang="en-US" b="1" dirty="0">
                <a:solidFill>
                  <a:srgbClr val="000000"/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equal to 1 if </a:t>
              </a:r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odd, </a:t>
              </a: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0 if </a:t>
              </a:r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even.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isOdd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2;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2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292" y="285723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298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876" y="90577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9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Know how to use graphics variables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For / While / If in Java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410"/>
            <a:ext cx="9144000" cy="2921179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 Art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5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Challenge 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9152</TotalTime>
  <Words>1702</Words>
  <Application>Microsoft Macintosh PowerPoint</Application>
  <PresentationFormat>On-screen Show (4:3)</PresentationFormat>
  <Paragraphs>666</Paragraphs>
  <Slides>78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Calibri</vt:lpstr>
      <vt:lpstr>Century Gothic</vt:lpstr>
      <vt:lpstr>Chalkboard</vt:lpstr>
      <vt:lpstr>Charcoal CY</vt:lpstr>
      <vt:lpstr>Courier</vt:lpstr>
      <vt:lpstr>Courier New</vt:lpstr>
      <vt:lpstr>Helvetica</vt:lpstr>
      <vt:lpstr>Mangal</vt:lpstr>
      <vt:lpstr>Monaco</vt:lpstr>
      <vt:lpstr>Times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107</cp:revision>
  <cp:lastPrinted>2017-01-18T18:10:27Z</cp:lastPrinted>
  <dcterms:created xsi:type="dcterms:W3CDTF">2014-06-13T10:00:48Z</dcterms:created>
  <dcterms:modified xsi:type="dcterms:W3CDTF">2017-01-20T17:09:00Z</dcterms:modified>
</cp:coreProperties>
</file>